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73" r:id="rId3"/>
    <p:sldId id="271" r:id="rId4"/>
    <p:sldId id="265" r:id="rId5"/>
    <p:sldId id="274" r:id="rId6"/>
    <p:sldId id="272" r:id="rId7"/>
    <p:sldId id="256" r:id="rId8"/>
    <p:sldId id="283" r:id="rId9"/>
    <p:sldId id="276" r:id="rId10"/>
    <p:sldId id="257" r:id="rId11"/>
    <p:sldId id="277" r:id="rId12"/>
    <p:sldId id="284" r:id="rId13"/>
    <p:sldId id="258" r:id="rId14"/>
    <p:sldId id="278" r:id="rId15"/>
    <p:sldId id="259" r:id="rId16"/>
    <p:sldId id="285" r:id="rId17"/>
    <p:sldId id="279" r:id="rId18"/>
    <p:sldId id="260" r:id="rId19"/>
    <p:sldId id="280" r:id="rId20"/>
    <p:sldId id="261" r:id="rId21"/>
    <p:sldId id="281" r:id="rId22"/>
    <p:sldId id="264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C7D39-B169-49DE-A28B-4CA046E08FF1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8F5A-3B55-4090-8DAE-7634A514FC0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8F5A-3B55-4090-8DAE-7634A514FC0C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ADEF-219A-442C-9A9E-B99551A76B7F}" type="datetimeFigureOut">
              <a:rPr lang="en-US" smtClean="0"/>
              <a:pPr/>
              <a:t>7/1/2020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6F3E-DD95-4B33-8850-B937FDCBAC5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	</a:t>
            </a:r>
            <a:r>
              <a:rPr lang="en-US" sz="3400" b="1" u="sng" dirty="0" smtClean="0"/>
              <a:t>Membrane Transport</a:t>
            </a:r>
          </a:p>
          <a:p>
            <a:pPr>
              <a:buNone/>
            </a:pPr>
            <a:r>
              <a:rPr lang="en-US" sz="3400" dirty="0" smtClean="0"/>
              <a:t>	-  The </a:t>
            </a:r>
            <a:r>
              <a:rPr lang="en-US" sz="3400" dirty="0" err="1" smtClean="0"/>
              <a:t>cytoplasmic</a:t>
            </a:r>
            <a:r>
              <a:rPr lang="en-US" sz="3400" dirty="0" smtClean="0"/>
              <a:t> membrane is beneath the </a:t>
            </a:r>
            <a:r>
              <a:rPr lang="en-US" sz="3400" dirty="0" err="1" smtClean="0"/>
              <a:t>Cellwall</a:t>
            </a:r>
            <a:r>
              <a:rPr lang="en-US" sz="3400" dirty="0" smtClean="0"/>
              <a:t> and is approximately 7.5 nm thick and is composed of phospholipids(20 to 30%) and proteins (60 to 70%).</a:t>
            </a:r>
          </a:p>
          <a:p>
            <a:pPr>
              <a:buNone/>
            </a:pPr>
            <a:r>
              <a:rPr lang="en-US" sz="3400" dirty="0" smtClean="0"/>
              <a:t>	-  phospholipids form a </a:t>
            </a:r>
            <a:r>
              <a:rPr lang="en-US" sz="3400" dirty="0" err="1" smtClean="0"/>
              <a:t>bilayer</a:t>
            </a:r>
            <a:r>
              <a:rPr lang="en-US" sz="3400" dirty="0" smtClean="0"/>
              <a:t>, in which globular proteins are embedded either in extrinsic (peripheral) or intrinsic (integral) position.</a:t>
            </a:r>
          </a:p>
          <a:p>
            <a:pPr>
              <a:buNone/>
            </a:pPr>
            <a:r>
              <a:rPr lang="en-US" sz="3400" dirty="0" smtClean="0"/>
              <a:t>	-  The primary function of CM is to regulate the flow of material in to and out of the cell. It is a </a:t>
            </a:r>
            <a:r>
              <a:rPr lang="en-US" sz="3400" dirty="0" err="1" smtClean="0"/>
              <a:t>semipermeable</a:t>
            </a:r>
            <a:r>
              <a:rPr lang="en-US" sz="3400" dirty="0" smtClean="0"/>
              <a:t>  barrier.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	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dirty="0" smtClean="0">
                <a:solidFill>
                  <a:schemeClr val="tx1"/>
                </a:solidFill>
              </a:rPr>
              <a:t>-  Passive diffusion takes place through the 	pores which arises in a random manner 	and are transitory.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dirty="0" smtClean="0">
                <a:solidFill>
                  <a:schemeClr val="tx1"/>
                </a:solidFill>
              </a:rPr>
              <a:t>-  It does not involve </a:t>
            </a:r>
            <a:r>
              <a:rPr lang="en-US" sz="3600" dirty="0" err="1" smtClean="0">
                <a:solidFill>
                  <a:schemeClr val="tx1"/>
                </a:solidFill>
              </a:rPr>
              <a:t>steriospecificity</a:t>
            </a:r>
            <a:r>
              <a:rPr lang="en-US" sz="3600" dirty="0" smtClean="0">
                <a:solidFill>
                  <a:schemeClr val="tx1"/>
                </a:solidFill>
              </a:rPr>
              <a:t>( </a:t>
            </a:r>
            <a:r>
              <a:rPr lang="en-US" sz="3600" dirty="0" err="1" smtClean="0">
                <a:solidFill>
                  <a:schemeClr val="tx1"/>
                </a:solidFill>
              </a:rPr>
              <a:t>i.e</a:t>
            </a:r>
            <a:r>
              <a:rPr lang="en-US" sz="3600" dirty="0" smtClean="0">
                <a:solidFill>
                  <a:schemeClr val="tx1"/>
                </a:solidFill>
              </a:rPr>
              <a:t> - 	both L and D forms moves across the 	</a:t>
            </a:r>
            <a:r>
              <a:rPr lang="en-US" sz="3600" dirty="0" err="1" smtClean="0">
                <a:solidFill>
                  <a:schemeClr val="tx1"/>
                </a:solidFill>
              </a:rPr>
              <a:t>cytoplasmic</a:t>
            </a:r>
            <a:r>
              <a:rPr lang="en-US" sz="3600" dirty="0" smtClean="0">
                <a:solidFill>
                  <a:schemeClr val="tx1"/>
                </a:solidFill>
              </a:rPr>
              <a:t>  membrane at equal rate).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	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3600" b="1" u="sng" dirty="0" smtClean="0"/>
              <a:t>Osmosis  :</a:t>
            </a:r>
            <a:endParaRPr lang="en-IN" sz="3600" b="1" u="sng" dirty="0" smtClean="0"/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400" dirty="0" smtClean="0"/>
              <a:t>-  The process by which </a:t>
            </a:r>
            <a:r>
              <a:rPr lang="en-US" sz="3400" b="1" dirty="0" smtClean="0"/>
              <a:t>water crosses </a:t>
            </a:r>
            <a:r>
              <a:rPr lang="en-US" sz="3400" dirty="0" smtClean="0"/>
              <a:t>the membrane in response  to the conc. gradient of the solute is known as </a:t>
            </a:r>
            <a:r>
              <a:rPr lang="en-US" sz="3400" b="1" dirty="0" smtClean="0"/>
              <a:t>Osmosis.</a:t>
            </a:r>
          </a:p>
          <a:p>
            <a:pPr>
              <a:buNone/>
            </a:pPr>
            <a:r>
              <a:rPr lang="en-US" sz="3400" b="1" dirty="0" smtClean="0"/>
              <a:t>	-  </a:t>
            </a:r>
            <a:r>
              <a:rPr lang="en-US" sz="3400" dirty="0" smtClean="0"/>
              <a:t>Some solute can not move across the </a:t>
            </a:r>
            <a:r>
              <a:rPr lang="en-US" sz="3400" dirty="0" err="1" smtClean="0"/>
              <a:t>cytoplasmic</a:t>
            </a:r>
            <a:r>
              <a:rPr lang="en-US" sz="3400" dirty="0" smtClean="0"/>
              <a:t> membrane , therefore water moves across  in  to balance the conc. of solutes.</a:t>
            </a:r>
          </a:p>
          <a:p>
            <a:pPr>
              <a:buNone/>
            </a:pPr>
            <a:r>
              <a:rPr lang="en-US" sz="3400" dirty="0" smtClean="0"/>
              <a:t>	-  Water will move across the </a:t>
            </a:r>
            <a:r>
              <a:rPr lang="en-US" sz="3400" dirty="0" err="1" smtClean="0"/>
              <a:t>cytoplasmic</a:t>
            </a:r>
            <a:r>
              <a:rPr lang="en-US" sz="3400" dirty="0" smtClean="0"/>
              <a:t> membrane from the </a:t>
            </a:r>
            <a:r>
              <a:rPr lang="en-US" sz="3400" b="1" dirty="0" smtClean="0"/>
              <a:t>region of lower solute conc. to the region of higher conc. </a:t>
            </a:r>
            <a:r>
              <a:rPr lang="en-US" sz="3400" dirty="0" smtClean="0"/>
              <a:t>until	these </a:t>
            </a:r>
            <a:r>
              <a:rPr lang="en-US" sz="3400" dirty="0" err="1" smtClean="0"/>
              <a:t>concs</a:t>
            </a:r>
            <a:r>
              <a:rPr lang="en-US" sz="3400" dirty="0" smtClean="0"/>
              <a:t>.  are equalized on both the side of the membrane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Osmosis</a:t>
            </a:r>
            <a:endParaRPr lang="en-IN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20200503_105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928670"/>
            <a:ext cx="8686861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/>
              <a:t>	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	-  In a medium in which the solute conc. 	Inside the cell is </a:t>
            </a:r>
            <a:r>
              <a:rPr lang="en-US" sz="3600" b="1" dirty="0" smtClean="0">
                <a:solidFill>
                  <a:schemeClr val="tx1"/>
                </a:solidFill>
              </a:rPr>
              <a:t>equal</a:t>
            </a:r>
            <a:r>
              <a:rPr lang="en-US" sz="3600" dirty="0" smtClean="0">
                <a:solidFill>
                  <a:schemeClr val="tx1"/>
                </a:solidFill>
              </a:rPr>
              <a:t> to the solute conc. 	outside the cell is known as </a:t>
            </a:r>
            <a:r>
              <a:rPr lang="en-US" sz="3600" b="1" dirty="0" smtClean="0">
                <a:solidFill>
                  <a:schemeClr val="tx1"/>
                </a:solidFill>
              </a:rPr>
              <a:t>Isotonic.</a:t>
            </a:r>
            <a:r>
              <a:rPr lang="en-US" sz="3600" dirty="0" smtClean="0">
                <a:solidFill>
                  <a:schemeClr val="tx1"/>
                </a:solidFill>
              </a:rPr>
              <a:t>  	Water will flow in both the direction across 	the membrane.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	- In a medium in which the solute conc. is 	</a:t>
            </a:r>
            <a:r>
              <a:rPr lang="en-US" sz="3600" b="1" dirty="0" smtClean="0">
                <a:solidFill>
                  <a:schemeClr val="tx1"/>
                </a:solidFill>
              </a:rPr>
              <a:t>higher outside </a:t>
            </a:r>
            <a:r>
              <a:rPr lang="en-US" sz="3600" b="1" dirty="0" smtClean="0">
                <a:solidFill>
                  <a:schemeClr val="tx1"/>
                </a:solidFill>
              </a:rPr>
              <a:t>than inside </a:t>
            </a:r>
            <a:r>
              <a:rPr lang="en-US" sz="3600" dirty="0" smtClean="0">
                <a:solidFill>
                  <a:schemeClr val="tx1"/>
                </a:solidFill>
              </a:rPr>
              <a:t>the cell is </a:t>
            </a:r>
            <a:r>
              <a:rPr lang="en-US" sz="3600" dirty="0" smtClean="0">
                <a:solidFill>
                  <a:schemeClr val="tx1"/>
                </a:solidFill>
              </a:rPr>
              <a:t>	known as </a:t>
            </a:r>
            <a:r>
              <a:rPr lang="en-US" sz="3600" b="1" dirty="0" smtClean="0">
                <a:solidFill>
                  <a:schemeClr val="tx1"/>
                </a:solidFill>
              </a:rPr>
              <a:t>Hypertonic.</a:t>
            </a:r>
            <a:r>
              <a:rPr lang="en-US" sz="3600" dirty="0" smtClean="0">
                <a:solidFill>
                  <a:schemeClr val="tx1"/>
                </a:solidFill>
              </a:rPr>
              <a:t> Water will flow </a:t>
            </a:r>
            <a:r>
              <a:rPr lang="en-US" sz="3600" dirty="0" smtClean="0">
                <a:solidFill>
                  <a:schemeClr val="tx1"/>
                </a:solidFill>
              </a:rPr>
              <a:t>	outside </a:t>
            </a:r>
            <a:r>
              <a:rPr lang="en-US" sz="3600" dirty="0" err="1" smtClean="0">
                <a:solidFill>
                  <a:schemeClr val="tx1"/>
                </a:solidFill>
              </a:rPr>
              <a:t>thecell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and </a:t>
            </a:r>
            <a:r>
              <a:rPr lang="en-US" sz="3600" b="1" dirty="0" smtClean="0">
                <a:solidFill>
                  <a:schemeClr val="tx1"/>
                </a:solidFill>
              </a:rPr>
              <a:t>shrinkage of </a:t>
            </a:r>
            <a:r>
              <a:rPr lang="en-US" sz="3600" b="1" dirty="0" smtClean="0">
                <a:solidFill>
                  <a:schemeClr val="tx1"/>
                </a:solidFill>
              </a:rPr>
              <a:t>cell </a:t>
            </a:r>
            <a:r>
              <a:rPr lang="en-US" sz="3600" dirty="0" smtClean="0">
                <a:solidFill>
                  <a:schemeClr val="tx1"/>
                </a:solidFill>
              </a:rPr>
              <a:t>will 	take </a:t>
            </a:r>
            <a:r>
              <a:rPr lang="en-US" sz="3600" dirty="0" smtClean="0">
                <a:solidFill>
                  <a:schemeClr val="tx1"/>
                </a:solidFill>
              </a:rPr>
              <a:t>place the 	process is </a:t>
            </a:r>
            <a:r>
              <a:rPr lang="en-US" sz="3600" dirty="0" smtClean="0">
                <a:solidFill>
                  <a:schemeClr val="tx1"/>
                </a:solidFill>
              </a:rPr>
              <a:t>called 	</a:t>
            </a:r>
            <a:r>
              <a:rPr lang="en-US" sz="3600" b="1" dirty="0" err="1" smtClean="0">
                <a:solidFill>
                  <a:schemeClr val="tx1"/>
                </a:solidFill>
              </a:rPr>
              <a:t>Plasmolysis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	</a:t>
            </a:r>
            <a:endParaRPr lang="en-I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3400" b="1" dirty="0" smtClean="0"/>
              <a:t>- </a:t>
            </a:r>
            <a:r>
              <a:rPr lang="en-US" sz="3400" dirty="0" smtClean="0"/>
              <a:t>Reverse  is , In a medium in which the solute </a:t>
            </a:r>
            <a:r>
              <a:rPr lang="en-US" sz="3400" b="1" dirty="0" smtClean="0"/>
              <a:t>conc. is lower outside than inside the cell </a:t>
            </a:r>
            <a:r>
              <a:rPr lang="en-US" sz="3400" dirty="0" smtClean="0"/>
              <a:t>is known as </a:t>
            </a:r>
            <a:r>
              <a:rPr lang="en-US" sz="3400" b="1" dirty="0" smtClean="0"/>
              <a:t>Hypotonic.</a:t>
            </a:r>
            <a:r>
              <a:rPr lang="en-US" sz="3400" dirty="0" smtClean="0"/>
              <a:t> Water will flow inside the cell and </a:t>
            </a:r>
            <a:r>
              <a:rPr lang="en-US" sz="3400" b="1" dirty="0" smtClean="0"/>
              <a:t>bursting of  cell </a:t>
            </a:r>
            <a:r>
              <a:rPr lang="en-US" sz="3400" dirty="0" smtClean="0"/>
              <a:t>will take place the process is called </a:t>
            </a:r>
            <a:r>
              <a:rPr lang="en-US" sz="3400" b="1" dirty="0" err="1" smtClean="0"/>
              <a:t>Plasmotysis</a:t>
            </a:r>
            <a:r>
              <a:rPr lang="en-US" sz="3400" b="1" dirty="0" smtClean="0"/>
              <a:t>. </a:t>
            </a:r>
          </a:p>
          <a:p>
            <a:pPr>
              <a:buNone/>
            </a:pPr>
            <a:r>
              <a:rPr lang="en-US" sz="3400" b="1" dirty="0" smtClean="0"/>
              <a:t>	</a:t>
            </a:r>
            <a:r>
              <a:rPr lang="en-US" sz="3400" dirty="0" smtClean="0"/>
              <a:t>-  Movement of water by osmosis generally is in to the cell, because there is a usually a higher conc. of solute  within the cytoplasm. This movement of water by osmosis exerts a pressure on </a:t>
            </a:r>
            <a:r>
              <a:rPr lang="en-US" sz="3400" dirty="0" err="1" smtClean="0"/>
              <a:t>cytoplamic</a:t>
            </a:r>
            <a:r>
              <a:rPr lang="en-US" sz="3400" dirty="0" smtClean="0"/>
              <a:t> membrane, known as </a:t>
            </a:r>
            <a:r>
              <a:rPr lang="en-US" sz="3400" b="1" dirty="0" smtClean="0"/>
              <a:t>Osmotic Pressure.</a:t>
            </a:r>
            <a:r>
              <a:rPr lang="en-US" sz="3400" dirty="0" smtClean="0"/>
              <a:t> </a:t>
            </a:r>
          </a:p>
          <a:p>
            <a:pPr>
              <a:buNone/>
            </a:pPr>
            <a:r>
              <a:rPr lang="en-US" sz="3400" dirty="0" smtClean="0"/>
              <a:t>	-  Cell </a:t>
            </a:r>
            <a:r>
              <a:rPr lang="en-US" sz="3400" dirty="0" err="1" smtClean="0"/>
              <a:t>lysis</a:t>
            </a:r>
            <a:r>
              <a:rPr lang="en-US" sz="3400" dirty="0" smtClean="0"/>
              <a:t> due to excess of osmotic pressure is called </a:t>
            </a:r>
            <a:r>
              <a:rPr lang="en-US" sz="3400" b="1" dirty="0" smtClean="0"/>
              <a:t>Osmotic Shock.</a:t>
            </a:r>
            <a:endParaRPr lang="en-IN" sz="3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	</a:t>
            </a:r>
            <a:r>
              <a:rPr lang="en-US" sz="3700" b="1" u="sng" dirty="0" smtClean="0">
                <a:solidFill>
                  <a:schemeClr val="tx1"/>
                </a:solidFill>
              </a:rPr>
              <a:t>Facilitated diffusion  : </a:t>
            </a:r>
            <a:endParaRPr lang="en-US" sz="3700" dirty="0" smtClean="0">
              <a:solidFill>
                <a:schemeClr val="tx1"/>
              </a:solidFill>
            </a:endParaRPr>
          </a:p>
          <a:p>
            <a:pPr algn="l"/>
            <a:r>
              <a:rPr lang="en-US" sz="3700" dirty="0" smtClean="0">
                <a:solidFill>
                  <a:schemeClr val="tx1"/>
                </a:solidFill>
              </a:rPr>
              <a:t> </a:t>
            </a:r>
            <a:r>
              <a:rPr lang="en-US" sz="3700" dirty="0" smtClean="0">
                <a:solidFill>
                  <a:schemeClr val="tx1"/>
                </a:solidFill>
              </a:rPr>
              <a:t>- </a:t>
            </a:r>
            <a:r>
              <a:rPr lang="en-US" sz="3700" dirty="0" smtClean="0">
                <a:solidFill>
                  <a:schemeClr val="tx1"/>
                </a:solidFill>
              </a:rPr>
              <a:t>is a diffusion at an enhanced rate.</a:t>
            </a:r>
          </a:p>
          <a:p>
            <a:pPr algn="l"/>
            <a:r>
              <a:rPr lang="en-US" sz="3700" dirty="0" smtClean="0">
                <a:solidFill>
                  <a:schemeClr val="tx1"/>
                </a:solidFill>
              </a:rPr>
              <a:t> </a:t>
            </a:r>
            <a:r>
              <a:rPr lang="en-US" sz="3700" dirty="0" smtClean="0">
                <a:solidFill>
                  <a:schemeClr val="tx1"/>
                </a:solidFill>
              </a:rPr>
              <a:t>- The </a:t>
            </a:r>
            <a:r>
              <a:rPr lang="en-US" sz="3700" dirty="0" smtClean="0">
                <a:solidFill>
                  <a:schemeClr val="tx1"/>
                </a:solidFill>
              </a:rPr>
              <a:t>solute movement is from a region of </a:t>
            </a:r>
            <a:r>
              <a:rPr lang="en-US" sz="3700" dirty="0" smtClean="0">
                <a:solidFill>
                  <a:schemeClr val="tx1"/>
                </a:solidFill>
              </a:rPr>
              <a:t> </a:t>
            </a:r>
            <a:r>
              <a:rPr lang="en-US" sz="37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en-US" sz="3700" dirty="0" smtClean="0">
                <a:solidFill>
                  <a:schemeClr val="tx1"/>
                </a:solidFill>
              </a:rPr>
              <a:t> </a:t>
            </a:r>
            <a:r>
              <a:rPr lang="en-US" sz="3700" dirty="0" smtClean="0">
                <a:solidFill>
                  <a:schemeClr val="tx1"/>
                </a:solidFill>
              </a:rPr>
              <a:t>   high </a:t>
            </a:r>
            <a:r>
              <a:rPr lang="en-US" sz="3700" dirty="0" smtClean="0">
                <a:solidFill>
                  <a:schemeClr val="tx1"/>
                </a:solidFill>
              </a:rPr>
              <a:t>conc. to one of </a:t>
            </a:r>
            <a:r>
              <a:rPr lang="en-US" sz="3700" dirty="0" smtClean="0">
                <a:solidFill>
                  <a:schemeClr val="tx1"/>
                </a:solidFill>
              </a:rPr>
              <a:t>low </a:t>
            </a:r>
            <a:r>
              <a:rPr lang="en-US" sz="3700" dirty="0" smtClean="0">
                <a:solidFill>
                  <a:schemeClr val="tx1"/>
                </a:solidFill>
              </a:rPr>
              <a:t>conc. and occurs </a:t>
            </a:r>
            <a:r>
              <a:rPr lang="en-US" sz="3700" dirty="0" smtClean="0">
                <a:solidFill>
                  <a:schemeClr val="tx1"/>
                </a:solidFill>
              </a:rPr>
              <a:t>    </a:t>
            </a:r>
          </a:p>
          <a:p>
            <a:pPr algn="l"/>
            <a:r>
              <a:rPr lang="en-US" sz="3700" dirty="0" smtClean="0">
                <a:solidFill>
                  <a:schemeClr val="tx1"/>
                </a:solidFill>
              </a:rPr>
              <a:t> </a:t>
            </a:r>
            <a:r>
              <a:rPr lang="en-US" sz="3700" dirty="0" smtClean="0">
                <a:solidFill>
                  <a:schemeClr val="tx1"/>
                </a:solidFill>
              </a:rPr>
              <a:t>   </a:t>
            </a:r>
            <a:r>
              <a:rPr lang="en-US" sz="3700" dirty="0" smtClean="0">
                <a:solidFill>
                  <a:schemeClr val="tx1"/>
                </a:solidFill>
              </a:rPr>
              <a:t>more </a:t>
            </a:r>
            <a:r>
              <a:rPr lang="en-US" sz="3700" dirty="0" smtClean="0">
                <a:solidFill>
                  <a:schemeClr val="tx1"/>
                </a:solidFill>
              </a:rPr>
              <a:t>rapidly.</a:t>
            </a:r>
          </a:p>
          <a:p>
            <a:pPr algn="l">
              <a:buFontTx/>
              <a:buChar char="-"/>
            </a:pPr>
            <a:r>
              <a:rPr lang="en-US" sz="3700" dirty="0" smtClean="0">
                <a:solidFill>
                  <a:schemeClr val="tx1"/>
                </a:solidFill>
              </a:rPr>
              <a:t>  the </a:t>
            </a:r>
            <a:r>
              <a:rPr lang="en-US" sz="3700" dirty="0" smtClean="0">
                <a:solidFill>
                  <a:schemeClr val="tx1"/>
                </a:solidFill>
              </a:rPr>
              <a:t>enhanced rate of diffusion depends on </a:t>
            </a:r>
            <a:r>
              <a:rPr lang="en-US" sz="3700" dirty="0" smtClean="0">
                <a:solidFill>
                  <a:schemeClr val="tx1"/>
                </a:solidFill>
              </a:rPr>
              <a:t>   </a:t>
            </a:r>
          </a:p>
          <a:p>
            <a:pPr algn="l"/>
            <a:r>
              <a:rPr lang="en-US" sz="3700" dirty="0" smtClean="0">
                <a:solidFill>
                  <a:schemeClr val="tx1"/>
                </a:solidFill>
              </a:rPr>
              <a:t> </a:t>
            </a:r>
            <a:r>
              <a:rPr lang="en-US" sz="3700" dirty="0" smtClean="0">
                <a:solidFill>
                  <a:schemeClr val="tx1"/>
                </a:solidFill>
              </a:rPr>
              <a:t>  </a:t>
            </a:r>
            <a:r>
              <a:rPr lang="en-US" sz="3700" dirty="0" smtClean="0">
                <a:solidFill>
                  <a:schemeClr val="tx1"/>
                </a:solidFill>
              </a:rPr>
              <a:t>specific </a:t>
            </a:r>
            <a:r>
              <a:rPr lang="en-US" sz="3700" dirty="0" smtClean="0">
                <a:solidFill>
                  <a:schemeClr val="tx1"/>
                </a:solidFill>
              </a:rPr>
              <a:t>proteins called </a:t>
            </a:r>
            <a:r>
              <a:rPr lang="en-US" sz="3700" b="1" dirty="0" smtClean="0">
                <a:solidFill>
                  <a:schemeClr val="tx1"/>
                </a:solidFill>
              </a:rPr>
              <a:t>facilitator proteins  </a:t>
            </a:r>
            <a:endParaRPr lang="en-US" sz="37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700" b="1" dirty="0" smtClean="0">
                <a:solidFill>
                  <a:schemeClr val="tx1"/>
                </a:solidFill>
              </a:rPr>
              <a:t> </a:t>
            </a:r>
            <a:r>
              <a:rPr lang="en-US" sz="3700" b="1" dirty="0" smtClean="0">
                <a:solidFill>
                  <a:schemeClr val="tx1"/>
                </a:solidFill>
              </a:rPr>
              <a:t>  </a:t>
            </a:r>
            <a:r>
              <a:rPr lang="en-US" sz="3700" b="1" dirty="0" smtClean="0">
                <a:solidFill>
                  <a:schemeClr val="tx1"/>
                </a:solidFill>
              </a:rPr>
              <a:t>or membrane </a:t>
            </a:r>
            <a:r>
              <a:rPr lang="en-US" sz="3700" b="1" dirty="0" smtClean="0">
                <a:solidFill>
                  <a:schemeClr val="tx1"/>
                </a:solidFill>
              </a:rPr>
              <a:t>transport proteins. </a:t>
            </a:r>
            <a:endParaRPr lang="en-US" sz="3700" dirty="0" smtClean="0">
              <a:solidFill>
                <a:schemeClr val="tx1"/>
              </a:solidFill>
            </a:endParaRPr>
          </a:p>
          <a:p>
            <a:pPr algn="l"/>
            <a:r>
              <a:rPr lang="en-US" sz="3700" b="1" dirty="0" smtClean="0">
                <a:solidFill>
                  <a:schemeClr val="tx1"/>
                </a:solidFill>
              </a:rPr>
              <a:t>	</a:t>
            </a:r>
            <a:endParaRPr lang="en-IN" sz="3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0200503_105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85831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-  These </a:t>
            </a:r>
            <a:r>
              <a:rPr lang="en-US" sz="3600" dirty="0" smtClean="0"/>
              <a:t>facilitator proteins selectively </a:t>
            </a:r>
            <a:r>
              <a:rPr lang="en-US" sz="3600" dirty="0" smtClean="0"/>
              <a:t>increase the </a:t>
            </a:r>
            <a:r>
              <a:rPr lang="en-US" sz="3600" dirty="0" smtClean="0"/>
              <a:t>permeability </a:t>
            </a:r>
            <a:r>
              <a:rPr lang="en-US" sz="3600" dirty="0" smtClean="0"/>
              <a:t>of the </a:t>
            </a:r>
            <a:r>
              <a:rPr lang="en-US" sz="3600" dirty="0" smtClean="0"/>
              <a:t>membrane , </a:t>
            </a:r>
            <a:r>
              <a:rPr lang="en-US" sz="3600" dirty="0" smtClean="0"/>
              <a:t>for specific </a:t>
            </a:r>
            <a:r>
              <a:rPr lang="en-US" sz="3600" dirty="0" smtClean="0"/>
              <a:t>solute to cross the membrane. </a:t>
            </a:r>
            <a:r>
              <a:rPr lang="en-US" sz="3600" dirty="0" smtClean="0"/>
              <a:t>These proteins </a:t>
            </a:r>
            <a:r>
              <a:rPr lang="en-US" sz="3600" dirty="0" smtClean="0"/>
              <a:t>are quite specific</a:t>
            </a:r>
            <a:r>
              <a:rPr lang="en-US" sz="3600" dirty="0" smtClean="0"/>
              <a:t>.</a:t>
            </a:r>
            <a:r>
              <a:rPr lang="en-US" sz="3600" dirty="0" smtClean="0"/>
              <a:t>	</a:t>
            </a:r>
            <a:endParaRPr lang="en-IN" sz="3600" b="1" dirty="0" smtClean="0"/>
          </a:p>
          <a:p>
            <a:pPr>
              <a:buNone/>
            </a:pPr>
            <a:r>
              <a:rPr lang="en-US" sz="3600" dirty="0" smtClean="0"/>
              <a:t>- </a:t>
            </a:r>
            <a:r>
              <a:rPr lang="en-US" sz="3600" dirty="0" smtClean="0"/>
              <a:t>They act as carriers, picking the molecule from one side of </a:t>
            </a:r>
            <a:r>
              <a:rPr lang="en-US" sz="3600" dirty="0" smtClean="0"/>
              <a:t>membrane </a:t>
            </a:r>
            <a:r>
              <a:rPr lang="en-US" sz="3600" dirty="0" smtClean="0"/>
              <a:t>to the other side.</a:t>
            </a:r>
          </a:p>
          <a:p>
            <a:pPr>
              <a:buNone/>
            </a:pPr>
            <a:r>
              <a:rPr lang="en-US" sz="3600" dirty="0" smtClean="0"/>
              <a:t>-  </a:t>
            </a:r>
            <a:r>
              <a:rPr lang="en-US" sz="3600" dirty="0" smtClean="0"/>
              <a:t>binding of solute to a facilitator protein </a:t>
            </a:r>
            <a:r>
              <a:rPr lang="en-US" sz="3600" b="1" dirty="0" smtClean="0"/>
              <a:t>alter the three dimensional properties </a:t>
            </a:r>
            <a:r>
              <a:rPr lang="en-US" sz="3600" dirty="0" smtClean="0"/>
              <a:t>of the protein and change in shape allow the solute to be moved or carried across the membrane.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b="1" u="sng" dirty="0" smtClean="0">
                <a:solidFill>
                  <a:schemeClr val="tx1"/>
                </a:solidFill>
              </a:rPr>
              <a:t>Active Energy Linked Transport Processes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- Transport mechanisms that require 	expenditure of cellular energy are considered  	</a:t>
            </a:r>
            <a:r>
              <a:rPr lang="en-US" b="1" dirty="0" smtClean="0">
                <a:solidFill>
                  <a:schemeClr val="tx1"/>
                </a:solidFill>
              </a:rPr>
              <a:t>Active processes.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- Include </a:t>
            </a:r>
            <a:r>
              <a:rPr lang="en-US" b="1" dirty="0" smtClean="0">
                <a:solidFill>
                  <a:schemeClr val="tx1"/>
                </a:solidFill>
              </a:rPr>
              <a:t>:  Active Transport,  Group 	Translocation, Binding </a:t>
            </a:r>
            <a:r>
              <a:rPr lang="en-US" b="1" dirty="0" smtClean="0">
                <a:solidFill>
                  <a:schemeClr val="tx1"/>
                </a:solidFill>
              </a:rPr>
              <a:t>protein </a:t>
            </a:r>
            <a:r>
              <a:rPr lang="en-US" b="1" dirty="0" smtClean="0">
                <a:solidFill>
                  <a:schemeClr val="tx1"/>
                </a:solidFill>
              </a:rPr>
              <a:t>transport.</a:t>
            </a:r>
          </a:p>
          <a:p>
            <a:pPr lvl="1" algn="l">
              <a:buFont typeface="Arial" pitchFamily="34" charset="0"/>
              <a:buChar char="•"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en-US" sz="3200" b="1" u="sng" dirty="0" smtClean="0">
                <a:solidFill>
                  <a:schemeClr val="tx1"/>
                </a:solidFill>
              </a:rPr>
              <a:t>Active Transport </a:t>
            </a:r>
            <a:r>
              <a:rPr lang="en-US" sz="3200" b="1" dirty="0" smtClean="0">
                <a:solidFill>
                  <a:schemeClr val="tx1"/>
                </a:solidFill>
              </a:rPr>
              <a:t>:  </a:t>
            </a:r>
          </a:p>
          <a:p>
            <a:pPr lvl="1" algn="l"/>
            <a:r>
              <a:rPr lang="en-US" sz="3200" b="1" dirty="0" smtClean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- Active  transport in which cells use metabolic energy to move substances across the </a:t>
            </a:r>
            <a:r>
              <a:rPr lang="en-US" sz="3200" dirty="0" err="1" smtClean="0">
                <a:solidFill>
                  <a:schemeClr val="tx1"/>
                </a:solidFill>
              </a:rPr>
              <a:t>cytoplasmic</a:t>
            </a:r>
            <a:r>
              <a:rPr lang="en-US" sz="3200" dirty="0" smtClean="0">
                <a:solidFill>
                  <a:schemeClr val="tx1"/>
                </a:solidFill>
              </a:rPr>
              <a:t> membrane </a:t>
            </a:r>
            <a:r>
              <a:rPr lang="en-US" sz="3200" b="1" dirty="0" smtClean="0">
                <a:solidFill>
                  <a:schemeClr val="tx1"/>
                </a:solidFill>
              </a:rPr>
              <a:t>against conc. gradient </a:t>
            </a:r>
            <a:r>
              <a:rPr lang="en-US" sz="3200" dirty="0" smtClean="0">
                <a:solidFill>
                  <a:schemeClr val="tx1"/>
                </a:solidFill>
              </a:rPr>
              <a:t>from a region of a low conc. on one side of the membrane  to a high conc. on the other side.</a:t>
            </a:r>
          </a:p>
          <a:p>
            <a:pPr lvl="1" algn="l"/>
            <a:r>
              <a:rPr lang="en-US" sz="3200" dirty="0" smtClean="0">
                <a:solidFill>
                  <a:schemeClr val="tx1"/>
                </a:solidFill>
              </a:rPr>
              <a:t>	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dirty="0" smtClean="0"/>
              <a:t>  substance is not chemically modified.</a:t>
            </a:r>
          </a:p>
          <a:p>
            <a:pPr lvl="1"/>
            <a:r>
              <a:rPr lang="en-US" sz="3600" dirty="0" smtClean="0"/>
              <a:t>	 In Active transport, </a:t>
            </a:r>
            <a:r>
              <a:rPr lang="en-US" sz="3600" b="1" dirty="0" err="1" smtClean="0"/>
              <a:t>Permeases</a:t>
            </a:r>
            <a:r>
              <a:rPr lang="en-US" sz="3600" dirty="0" smtClean="0"/>
              <a:t> -  </a:t>
            </a:r>
            <a:r>
              <a:rPr lang="en-US" sz="3600" dirty="0" err="1" smtClean="0"/>
              <a:t>transmembrane</a:t>
            </a:r>
            <a:r>
              <a:rPr lang="en-US" sz="3600" dirty="0" smtClean="0"/>
              <a:t> proteins acts as carriers to move substances across the membrane.</a:t>
            </a:r>
          </a:p>
          <a:p>
            <a:pPr lvl="1"/>
            <a:r>
              <a:rPr lang="en-US" sz="3600" dirty="0" smtClean="0"/>
              <a:t>  Different </a:t>
            </a:r>
            <a:r>
              <a:rPr lang="en-US" sz="3600" dirty="0" err="1" smtClean="0"/>
              <a:t>permeases</a:t>
            </a:r>
            <a:r>
              <a:rPr lang="en-US" sz="3600" dirty="0" smtClean="0"/>
              <a:t> for specific substrates  </a:t>
            </a:r>
            <a:r>
              <a:rPr lang="en-US" sz="3600" dirty="0" err="1" smtClean="0"/>
              <a:t>e.g</a:t>
            </a:r>
            <a:r>
              <a:rPr lang="en-US" sz="3600" dirty="0" smtClean="0"/>
              <a:t>  the lactose </a:t>
            </a:r>
            <a:r>
              <a:rPr lang="en-US" sz="3600" dirty="0" err="1" smtClean="0"/>
              <a:t>permease</a:t>
            </a:r>
            <a:r>
              <a:rPr lang="en-US" sz="3600" dirty="0" smtClean="0"/>
              <a:t> of </a:t>
            </a:r>
            <a:r>
              <a:rPr lang="en-US" sz="3600" i="1" dirty="0" err="1" smtClean="0"/>
              <a:t>E.coli</a:t>
            </a:r>
            <a:r>
              <a:rPr lang="en-US" sz="3600" dirty="0" smtClean="0"/>
              <a:t> transport lactose using energy of  electrochemical gradient.</a:t>
            </a:r>
          </a:p>
          <a:p>
            <a:pPr lvl="1"/>
            <a:r>
              <a:rPr lang="en-US" sz="3600" dirty="0" smtClean="0"/>
              <a:t>  Electrochemical gradient acts to change the shape of the carrier so that the substrate can be moved across the membrane.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-  The chemical composition of CM is key to regulate the specific transport processes.</a:t>
            </a:r>
          </a:p>
          <a:p>
            <a:pPr>
              <a:buNone/>
            </a:pPr>
            <a:r>
              <a:rPr lang="en-US" sz="3600" dirty="0" smtClean="0"/>
              <a:t>	-  the fundamental structure of CM of all cell is described by </a:t>
            </a:r>
            <a:r>
              <a:rPr lang="en-US" sz="3600" b="1" dirty="0" smtClean="0"/>
              <a:t>Fluid Mosaic Model of Singer and Nicolson (1972).</a:t>
            </a:r>
          </a:p>
          <a:p>
            <a:pPr>
              <a:buNone/>
            </a:pPr>
            <a:r>
              <a:rPr lang="en-US" sz="3600" dirty="0" smtClean="0"/>
              <a:t>	-  According to this model, Biological membranes are considered to be </a:t>
            </a:r>
            <a:r>
              <a:rPr lang="en-US" sz="3600" b="1" i="1" dirty="0" err="1" smtClean="0"/>
              <a:t>quasifluid</a:t>
            </a:r>
            <a:r>
              <a:rPr lang="en-US" sz="3600" dirty="0" smtClean="0"/>
              <a:t> structures in which lipids and proteins are arranged in a mosaic manner.</a:t>
            </a:r>
            <a:endParaRPr lang="en-US" sz="3600" i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 Some </a:t>
            </a:r>
            <a:r>
              <a:rPr lang="en-US" sz="3200" dirty="0" err="1" smtClean="0">
                <a:solidFill>
                  <a:schemeClr val="tx1"/>
                </a:solidFill>
              </a:rPr>
              <a:t>Permeases</a:t>
            </a:r>
            <a:r>
              <a:rPr lang="en-US" sz="3200" dirty="0" smtClean="0">
                <a:solidFill>
                  <a:schemeClr val="tx1"/>
                </a:solidFill>
              </a:rPr>
              <a:t> carry only one substance at a time and are referred to as </a:t>
            </a:r>
            <a:r>
              <a:rPr lang="en-US" sz="3200" b="1" dirty="0" err="1" smtClean="0">
                <a:solidFill>
                  <a:schemeClr val="tx1"/>
                </a:solidFill>
              </a:rPr>
              <a:t>Uniporters</a:t>
            </a:r>
            <a:r>
              <a:rPr lang="en-US" sz="3200" b="1" dirty="0" smtClean="0">
                <a:solidFill>
                  <a:schemeClr val="tx1"/>
                </a:solidFill>
              </a:rPr>
              <a:t>	.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  Other </a:t>
            </a:r>
            <a:r>
              <a:rPr lang="en-US" sz="3200" dirty="0" err="1" smtClean="0">
                <a:solidFill>
                  <a:schemeClr val="tx1"/>
                </a:solidFill>
              </a:rPr>
              <a:t>permeases</a:t>
            </a:r>
            <a:r>
              <a:rPr lang="en-US" sz="3200" dirty="0" smtClean="0">
                <a:solidFill>
                  <a:schemeClr val="tx1"/>
                </a:solidFill>
              </a:rPr>
              <a:t> can carry more than one type of substrate are called </a:t>
            </a:r>
            <a:r>
              <a:rPr lang="en-US" sz="3200" b="1" dirty="0" err="1" smtClean="0">
                <a:solidFill>
                  <a:schemeClr val="tx1"/>
                </a:solidFill>
              </a:rPr>
              <a:t>Cotransporters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 In  </a:t>
            </a:r>
            <a:r>
              <a:rPr lang="en-US" sz="3200" dirty="0" err="1" smtClean="0">
                <a:solidFill>
                  <a:schemeClr val="tx1"/>
                </a:solidFill>
              </a:rPr>
              <a:t>Cotransporter</a:t>
            </a:r>
            <a:r>
              <a:rPr lang="en-US" sz="3200" dirty="0" smtClean="0">
                <a:solidFill>
                  <a:schemeClr val="tx1"/>
                </a:solidFill>
              </a:rPr>
              <a:t> two types of movement are possible :</a:t>
            </a:r>
          </a:p>
          <a:p>
            <a:pPr lvl="1" algn="l"/>
            <a:r>
              <a:rPr lang="en-US" sz="3200" dirty="0" smtClean="0">
                <a:solidFill>
                  <a:schemeClr val="tx1"/>
                </a:solidFill>
              </a:rPr>
              <a:t>	1.  Two substrates may be carried across the membrane in the same direction simultaneously </a:t>
            </a:r>
            <a:r>
              <a:rPr lang="en-US" sz="3200" dirty="0" err="1" smtClean="0">
                <a:solidFill>
                  <a:schemeClr val="tx1"/>
                </a:solidFill>
              </a:rPr>
              <a:t>e.g</a:t>
            </a:r>
            <a:r>
              <a:rPr lang="en-US" sz="3200" dirty="0" smtClean="0">
                <a:solidFill>
                  <a:schemeClr val="tx1"/>
                </a:solidFill>
              </a:rPr>
              <a:t>  lactose is transported across the </a:t>
            </a:r>
            <a:r>
              <a:rPr lang="en-US" sz="3200" dirty="0" err="1" smtClean="0">
                <a:solidFill>
                  <a:schemeClr val="tx1"/>
                </a:solidFill>
              </a:rPr>
              <a:t>cytoplasmic</a:t>
            </a:r>
            <a:r>
              <a:rPr lang="en-US" sz="3200" dirty="0" smtClean="0">
                <a:solidFill>
                  <a:schemeClr val="tx1"/>
                </a:solidFill>
              </a:rPr>
              <a:t> membrane at the same  time that a proton(H⁺) is transported. This is called </a:t>
            </a:r>
            <a:r>
              <a:rPr lang="en-US" sz="3200" b="1" dirty="0" err="1" smtClean="0">
                <a:solidFill>
                  <a:schemeClr val="tx1"/>
                </a:solidFill>
              </a:rPr>
              <a:t>Symport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  <a:p>
            <a:pPr lvl="1" algn="l"/>
            <a:r>
              <a:rPr lang="en-US" sz="3200" dirty="0" smtClean="0">
                <a:solidFill>
                  <a:schemeClr val="tx1"/>
                </a:solidFill>
              </a:rPr>
              <a:t>	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3600" dirty="0" smtClean="0"/>
              <a:t>	</a:t>
            </a:r>
          </a:p>
          <a:p>
            <a:pPr marL="342900" lvl="1" indent="-342900">
              <a:buNone/>
            </a:pPr>
            <a:r>
              <a:rPr lang="en-US" sz="3600" dirty="0" smtClean="0"/>
              <a:t>	2.  Substrates may be transported across the membrane in opposite directions.  </a:t>
            </a:r>
            <a:r>
              <a:rPr lang="en-US" sz="3600" dirty="0" err="1" smtClean="0"/>
              <a:t>e.g</a:t>
            </a:r>
            <a:r>
              <a:rPr lang="en-US" sz="3600" dirty="0" smtClean="0"/>
              <a:t>  when  Na⁺ are pumped outside the cell, at the same time that H⁺ is transported inside the cell. This mechanism is called as </a:t>
            </a:r>
            <a:r>
              <a:rPr lang="en-US" sz="3600" b="1" dirty="0" err="1" smtClean="0"/>
              <a:t>Antiport</a:t>
            </a:r>
            <a:r>
              <a:rPr lang="en-US" sz="3600" dirty="0" smtClean="0"/>
              <a:t>(Carried opposite).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800" b="1" u="sng" dirty="0" err="1" smtClean="0">
                <a:solidFill>
                  <a:schemeClr val="tx1"/>
                </a:solidFill>
              </a:rPr>
              <a:t>Uniport</a:t>
            </a:r>
            <a:r>
              <a:rPr lang="en-US" sz="2800" b="1" u="sng" dirty="0" smtClean="0">
                <a:solidFill>
                  <a:schemeClr val="tx1"/>
                </a:solidFill>
              </a:rPr>
              <a:t>,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Symport</a:t>
            </a:r>
            <a:r>
              <a:rPr lang="en-US" sz="2800" b="1" u="sng" dirty="0" smtClean="0">
                <a:solidFill>
                  <a:schemeClr val="tx1"/>
                </a:solidFill>
              </a:rPr>
              <a:t> &amp;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Antiport</a:t>
            </a:r>
            <a:endParaRPr lang="en-IN" sz="2800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20200503_105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64399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4000" b="1" dirty="0" smtClean="0"/>
              <a:t>Ref : Principles of Microbiology By 		</a:t>
            </a:r>
            <a:r>
              <a:rPr lang="en-US" sz="4000" b="1" smtClean="0"/>
              <a:t> 	 </a:t>
            </a:r>
            <a:r>
              <a:rPr lang="en-US" sz="4000" b="1" dirty="0" smtClean="0"/>
              <a:t>R.M. Atlas.</a:t>
            </a:r>
            <a:endParaRPr lang="en-IN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Fluid Mosaic Model of Singer and Nicolson (1972).</a:t>
            </a:r>
            <a:endParaRPr lang="en-IN" dirty="0"/>
          </a:p>
        </p:txBody>
      </p:sp>
      <p:pic>
        <p:nvPicPr>
          <p:cNvPr id="2050" name="Picture 2" descr="C:\Users\admin\Desktop\20200624_205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8643998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IN" b="1" u="sng" dirty="0" smtClean="0">
                <a:solidFill>
                  <a:schemeClr val="tx1"/>
                </a:solidFill>
              </a:rPr>
              <a:t>Nutrient </a:t>
            </a:r>
            <a:r>
              <a:rPr lang="en-IN" b="1" u="sng" dirty="0">
                <a:solidFill>
                  <a:schemeClr val="tx1"/>
                </a:solidFill>
              </a:rPr>
              <a:t>transport across the membrane </a:t>
            </a:r>
            <a:endParaRPr lang="en-IN" b="1" u="sng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 Cells  have  various transport mechanisms for  	moving molecules across the </a:t>
            </a:r>
            <a:r>
              <a:rPr lang="en-US" sz="3200" dirty="0" err="1" smtClean="0">
                <a:solidFill>
                  <a:schemeClr val="tx1"/>
                </a:solidFill>
              </a:rPr>
              <a:t>cytoplasmic</a:t>
            </a:r>
            <a:r>
              <a:rPr lang="en-US" sz="3200" dirty="0" smtClean="0">
                <a:solidFill>
                  <a:schemeClr val="tx1"/>
                </a:solidFill>
              </a:rPr>
              <a:t> 	membrane.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Transport mechanisms are distinguished by 	following characteristics  :</a:t>
            </a:r>
          </a:p>
          <a:p>
            <a:pPr lvl="1" algn="l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1.  Whether the molecule passes directly 	through the lipid layer or via a specific protein  	membrane channel.</a:t>
            </a:r>
          </a:p>
          <a:p>
            <a:pPr lvl="1" algn="l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2. Whether the molecule  is altered as it passes 	through membrane.</a:t>
            </a:r>
          </a:p>
          <a:p>
            <a:pPr lvl="1" algn="l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3. Whether the process requires cellular energy.</a:t>
            </a:r>
          </a:p>
          <a:p>
            <a:pPr lvl="1" algn="l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4. Whether  solutes are concentrated against 	gradient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/>
            <a:r>
              <a:rPr lang="en-US" sz="3600" b="1" dirty="0" smtClean="0"/>
              <a:t>Two Main Transport processes :</a:t>
            </a:r>
          </a:p>
          <a:p>
            <a:pPr lvl="1">
              <a:buNone/>
            </a:pPr>
            <a:r>
              <a:rPr lang="en-US" sz="3600" b="1" dirty="0" smtClean="0"/>
              <a:t>		1.  Passive Transport processes </a:t>
            </a:r>
          </a:p>
          <a:p>
            <a:pPr lvl="1">
              <a:buNone/>
            </a:pPr>
            <a:r>
              <a:rPr lang="en-US" sz="3600" b="1" dirty="0" smtClean="0"/>
              <a:t>		2.  Active energy linked Transport </a:t>
            </a:r>
            <a:r>
              <a:rPr lang="en-US" sz="3600" b="1" dirty="0" smtClean="0"/>
              <a:t>		      processes </a:t>
            </a:r>
            <a:endParaRPr lang="en-US" sz="3600" b="1" dirty="0" smtClean="0"/>
          </a:p>
          <a:p>
            <a:pPr lvl="1">
              <a:buNone/>
            </a:pPr>
            <a:r>
              <a:rPr lang="en-US" sz="3600" b="1" u="sng" dirty="0" smtClean="0"/>
              <a:t>Passive Transport processes  :  </a:t>
            </a:r>
          </a:p>
          <a:p>
            <a:pPr lvl="1">
              <a:buNone/>
            </a:pPr>
            <a:r>
              <a:rPr lang="en-US" sz="3600" dirty="0" smtClean="0"/>
              <a:t>-  Transport  mechanisms that do not require any expenditure of cellular energy are considered passive processes.</a:t>
            </a:r>
          </a:p>
          <a:p>
            <a:pPr lvl="1"/>
            <a:r>
              <a:rPr lang="en-US" sz="3600" dirty="0" smtClean="0"/>
              <a:t>Includes  -  </a:t>
            </a:r>
            <a:r>
              <a:rPr lang="en-US" sz="3600" b="1" dirty="0" smtClean="0"/>
              <a:t>Passive Diffusion, Osmosis and Facilitated diffusion.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dirty="0" smtClean="0"/>
              <a:t>-  Movement of molecules from a region of higher concentration  to one of lower conc.  is known as Diffusion .</a:t>
            </a:r>
          </a:p>
          <a:p>
            <a:pPr lvl="1"/>
            <a:r>
              <a:rPr lang="en-US" sz="3600" dirty="0" smtClean="0"/>
              <a:t>  When the conc. of a substance are  different on opposing sides of a </a:t>
            </a:r>
            <a:r>
              <a:rPr lang="en-US" sz="3600" dirty="0" err="1" smtClean="0"/>
              <a:t>cytoplasmic</a:t>
            </a:r>
            <a:r>
              <a:rPr lang="en-US" sz="3600" dirty="0" smtClean="0"/>
              <a:t> membrane there is a concentration gradient of that substance across the membrane, the molecule will move across</a:t>
            </a:r>
            <a:r>
              <a:rPr lang="en-US" sz="3600" b="1" dirty="0" smtClean="0"/>
              <a:t> </a:t>
            </a:r>
            <a:r>
              <a:rPr lang="en-US" sz="3600" dirty="0" smtClean="0"/>
              <a:t>the  </a:t>
            </a:r>
            <a:r>
              <a:rPr lang="en-US" sz="3600" dirty="0" err="1" smtClean="0"/>
              <a:t>cytoplasmic</a:t>
            </a:r>
            <a:r>
              <a:rPr lang="en-US" sz="3600" dirty="0" smtClean="0"/>
              <a:t> membrane by diffusion until equilibrium 	occur – </a:t>
            </a:r>
            <a:r>
              <a:rPr lang="en-US" sz="3600" dirty="0" err="1" smtClean="0"/>
              <a:t>i.e</a:t>
            </a:r>
            <a:r>
              <a:rPr lang="en-US" sz="3600" dirty="0" smtClean="0"/>
              <a:t> equal conc. exist on both the sides of the membrane.</a:t>
            </a:r>
          </a:p>
          <a:p>
            <a:pPr marL="1428750" lvl="2" indent="-514350"/>
            <a:endParaRPr lang="en-US" sz="3600" b="1" dirty="0" smtClean="0"/>
          </a:p>
          <a:p>
            <a:pPr marL="1428750" lvl="2" indent="-514350">
              <a:buNone/>
            </a:pPr>
            <a:endParaRPr lang="en-US" b="1" dirty="0" smtClean="0"/>
          </a:p>
          <a:p>
            <a:pPr marL="1428750" lvl="2" indent="-514350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1"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3600" u="sng" dirty="0" smtClean="0">
                <a:solidFill>
                  <a:schemeClr val="tx1"/>
                </a:solidFill>
              </a:rPr>
              <a:t> </a:t>
            </a:r>
            <a:r>
              <a:rPr lang="en-US" sz="3600" b="1" u="sng" dirty="0" smtClean="0">
                <a:solidFill>
                  <a:schemeClr val="tx1"/>
                </a:solidFill>
              </a:rPr>
              <a:t>Passive Diffusion  </a:t>
            </a:r>
            <a:r>
              <a:rPr lang="en-US" sz="3600" u="sng" dirty="0" smtClean="0">
                <a:solidFill>
                  <a:schemeClr val="tx1"/>
                </a:solidFill>
              </a:rPr>
              <a:t>: </a:t>
            </a:r>
          </a:p>
          <a:p>
            <a:pPr lvl="1" algn="l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</a:rPr>
              <a:t> Unassisted movement from areas of high conc.  to a areas of low conc. (</a:t>
            </a:r>
            <a:r>
              <a:rPr lang="en-US" sz="3600" dirty="0" err="1" smtClean="0">
                <a:solidFill>
                  <a:schemeClr val="tx1"/>
                </a:solidFill>
              </a:rPr>
              <a:t>i.e</a:t>
            </a:r>
            <a:r>
              <a:rPr lang="en-US" sz="3600" dirty="0" smtClean="0">
                <a:solidFill>
                  <a:schemeClr val="tx1"/>
                </a:solidFill>
              </a:rPr>
              <a:t>  along the conc. gradient) is called </a:t>
            </a:r>
            <a:r>
              <a:rPr lang="en-US" sz="3600" b="1" dirty="0" smtClean="0">
                <a:solidFill>
                  <a:schemeClr val="tx1"/>
                </a:solidFill>
              </a:rPr>
              <a:t>Passive diffusion.</a:t>
            </a:r>
          </a:p>
          <a:p>
            <a:pPr lvl="1" algn="l">
              <a:buFontTx/>
              <a:buChar char="-"/>
            </a:pPr>
            <a:endParaRPr lang="en-IN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dmin\Desktop\20200503_105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9144000" cy="4010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3600" b="1" dirty="0" smtClean="0"/>
              <a:t> </a:t>
            </a:r>
            <a:r>
              <a:rPr lang="en-US" sz="3600" dirty="0" smtClean="0"/>
              <a:t>The rate of passive diffusion are determined by :</a:t>
            </a:r>
          </a:p>
          <a:p>
            <a:pPr lvl="1">
              <a:buNone/>
            </a:pPr>
            <a:r>
              <a:rPr lang="en-US" sz="3600" b="1" dirty="0" smtClean="0"/>
              <a:t>		</a:t>
            </a:r>
            <a:r>
              <a:rPr lang="en-US" sz="3600" dirty="0" smtClean="0"/>
              <a:t>1</a:t>
            </a:r>
            <a:r>
              <a:rPr lang="en-US" sz="3600" dirty="0" smtClean="0"/>
              <a:t>.  the concentration gradient  and</a:t>
            </a:r>
          </a:p>
          <a:p>
            <a:pPr lvl="1">
              <a:buNone/>
            </a:pPr>
            <a:r>
              <a:rPr lang="en-US" sz="3600" dirty="0" smtClean="0"/>
              <a:t>		2</a:t>
            </a:r>
            <a:r>
              <a:rPr lang="en-US" sz="3600" dirty="0" smtClean="0"/>
              <a:t>.  the permeability of the </a:t>
            </a:r>
            <a:r>
              <a:rPr lang="en-US" sz="3600" dirty="0" err="1" smtClean="0"/>
              <a:t>cytoplasmic</a:t>
            </a:r>
            <a:r>
              <a:rPr lang="en-US" sz="3600" dirty="0" smtClean="0"/>
              <a:t> 	</a:t>
            </a:r>
            <a:r>
              <a:rPr lang="en-US" sz="3600" dirty="0" smtClean="0"/>
              <a:t>	     membrane .</a:t>
            </a:r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sz="3600" dirty="0" smtClean="0"/>
              <a:t>	The </a:t>
            </a:r>
            <a:r>
              <a:rPr lang="en-US" sz="3600" dirty="0" smtClean="0"/>
              <a:t>greater the conc. difference across the membrane and the greater the  membrane permeability , the rate of passive diffusion is more.</a:t>
            </a:r>
          </a:p>
          <a:p>
            <a:pPr lvl="1">
              <a:buNone/>
            </a:pPr>
            <a:endParaRPr lang="en-IN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3600" dirty="0" smtClean="0"/>
              <a:t>In </a:t>
            </a:r>
            <a:r>
              <a:rPr lang="en-US" sz="3600" dirty="0" smtClean="0"/>
              <a:t>some cases, when a substance moves in to cell it binds with other substances , forming complexes or it is metabolically transformed – prevents a buildup in the conc. of substance within a cell and the conc. gradient is maintained.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- 	This </a:t>
            </a:r>
            <a:r>
              <a:rPr lang="en-US" sz="3600" dirty="0" smtClean="0"/>
              <a:t>allows a substance to diffuse in a cell </a:t>
            </a:r>
            <a:r>
              <a:rPr lang="en-US" sz="3600" dirty="0" smtClean="0"/>
              <a:t>	at </a:t>
            </a:r>
            <a:r>
              <a:rPr lang="en-US" sz="3600" dirty="0" smtClean="0"/>
              <a:t>a faster rate, but the rate of passive 	diffusion across the	</a:t>
            </a:r>
            <a:r>
              <a:rPr lang="en-US" sz="3600" dirty="0" err="1" smtClean="0"/>
              <a:t>cytoplasmic</a:t>
            </a:r>
            <a:r>
              <a:rPr lang="en-US" sz="3600" dirty="0" smtClean="0"/>
              <a:t> membrane 	are still relatively slow.</a:t>
            </a:r>
            <a:endParaRPr lang="en-IN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201</Words>
  <Application>Microsoft Office PowerPoint</Application>
  <PresentationFormat>On-screen Show (4:3)</PresentationFormat>
  <Paragraphs>87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 Fluid Mosaic Model of Singer and Nicolson (1972).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2020-04-28T04:50:59Z</dcterms:created>
  <dcterms:modified xsi:type="dcterms:W3CDTF">2020-07-01T05:41:29Z</dcterms:modified>
</cp:coreProperties>
</file>